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96" r:id="rId2"/>
    <p:sldId id="295" r:id="rId3"/>
    <p:sldId id="285" r:id="rId4"/>
    <p:sldId id="289" r:id="rId5"/>
    <p:sldId id="335" r:id="rId6"/>
    <p:sldId id="338" r:id="rId7"/>
    <p:sldId id="298" r:id="rId8"/>
    <p:sldId id="290" r:id="rId9"/>
    <p:sldId id="312" r:id="rId10"/>
    <p:sldId id="300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5" r:id="rId35"/>
    <p:sldId id="326" r:id="rId36"/>
    <p:sldId id="324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9" r:id="rId45"/>
    <p:sldId id="334" r:id="rId46"/>
    <p:sldId id="336" r:id="rId47"/>
    <p:sldId id="293" r:id="rId48"/>
    <p:sldId id="294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aleway ExtraBold" panose="02020500000000000000" charset="0"/>
      <p:bold r:id="rId55"/>
      <p:boldItalic r:id="rId56"/>
    </p:embeddedFont>
    <p:embeddedFont>
      <p:font typeface="Work Sans Light" panose="02020500000000000000" charset="0"/>
      <p:regular r:id="rId57"/>
      <p:bold r:id="rId58"/>
    </p:embeddedFont>
    <p:embeddedFont>
      <p:font typeface="微軟正黑體" panose="020B0604030504040204" pitchFamily="34" charset="-12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4100"/>
    <a:srgbClr val="D3B5E9"/>
    <a:srgbClr val="FFCCFF"/>
    <a:srgbClr val="FFE9A3"/>
    <a:srgbClr val="1A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4C395D-4885-4BDF-B29B-56594F4DE899}">
  <a:tblStyle styleId="{674C395D-4885-4BDF-B29B-56594F4DE8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14" autoAdjust="0"/>
  </p:normalViewPr>
  <p:slideViewPr>
    <p:cSldViewPr snapToGrid="0">
      <p:cViewPr varScale="1">
        <p:scale>
          <a:sx n="113" d="100"/>
          <a:sy n="113" d="100"/>
        </p:scale>
        <p:origin x="62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0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2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0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1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3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44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230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4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30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0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9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49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19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853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59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38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878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318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832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43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9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116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621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67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245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79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86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756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8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528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46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843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02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427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198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86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342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5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80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648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640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52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135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8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4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6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258525" y="-549627"/>
            <a:ext cx="2337836" cy="230489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 rot="1832534">
            <a:off x="8091114" y="518904"/>
            <a:ext cx="1576304" cy="1379706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 rot="-2178819">
            <a:off x="7229719" y="2940743"/>
            <a:ext cx="2971008" cy="146497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6757725" y="37047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-608751" y="1003175"/>
            <a:ext cx="1262060" cy="11240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3">
  <p:cSld name="BLANK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7835213" y="33618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 rot="-5400000" flipH="1">
            <a:off x="161815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 flipH="1">
            <a:off x="6793464" y="-380376"/>
            <a:ext cx="1780528" cy="158578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 flipH="1">
            <a:off x="-544275" y="645938"/>
            <a:ext cx="1566292" cy="1544222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 flipH="1">
            <a:off x="6244184" y="4423655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✘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✗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BD45BD6-1198-4715-9B46-5C3CB4C3BE97}"/>
              </a:ext>
            </a:extLst>
          </p:cNvPr>
          <p:cNvSpPr/>
          <p:nvPr/>
        </p:nvSpPr>
        <p:spPr>
          <a:xfrm>
            <a:off x="-150020" y="386823"/>
            <a:ext cx="9444039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Google Shape;155;p20"/>
          <p:cNvSpPr txBox="1">
            <a:spLocks noGrp="1"/>
          </p:cNvSpPr>
          <p:nvPr>
            <p:ph type="ctrTitle" idx="4294967295"/>
          </p:nvPr>
        </p:nvSpPr>
        <p:spPr>
          <a:xfrm>
            <a:off x="1652495" y="1905190"/>
            <a:ext cx="5479088" cy="24820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專題主題：中山抓猴趣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動態物體追蹤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Prof.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柯正雯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專題組別：第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專題組員：陳少洋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(B063040061)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林俊儒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(B063040058)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9" name="Google Shape;155;p20">
            <a:extLst>
              <a:ext uri="{FF2B5EF4-FFF2-40B4-BE49-F238E27FC236}">
                <a16:creationId xmlns:a16="http://schemas.microsoft.com/office/drawing/2014/main" id="{4FC8CE7A-8B6D-486E-965D-DBC6D9909DD3}"/>
              </a:ext>
            </a:extLst>
          </p:cNvPr>
          <p:cNvSpPr txBox="1">
            <a:spLocks/>
          </p:cNvSpPr>
          <p:nvPr/>
        </p:nvSpPr>
        <p:spPr>
          <a:xfrm>
            <a:off x="1782167" y="429405"/>
            <a:ext cx="5579663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CSE375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DIP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數位影像處理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CC4F824-DF7D-405F-A932-055831986E9F}"/>
              </a:ext>
            </a:extLst>
          </p:cNvPr>
          <p:cNvSpPr/>
          <p:nvPr/>
        </p:nvSpPr>
        <p:spPr>
          <a:xfrm rot="5400000">
            <a:off x="1126591" y="1905190"/>
            <a:ext cx="360000" cy="36000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A62E867C-37C4-4968-868A-99A4C764A85B}"/>
              </a:ext>
            </a:extLst>
          </p:cNvPr>
          <p:cNvSpPr/>
          <p:nvPr/>
        </p:nvSpPr>
        <p:spPr>
          <a:xfrm rot="5400000">
            <a:off x="1126591" y="2489755"/>
            <a:ext cx="360000" cy="36000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93514A4-C09B-47ED-9966-C289645CB11C}"/>
              </a:ext>
            </a:extLst>
          </p:cNvPr>
          <p:cNvSpPr/>
          <p:nvPr/>
        </p:nvSpPr>
        <p:spPr>
          <a:xfrm rot="5400000">
            <a:off x="1126591" y="3074319"/>
            <a:ext cx="360000" cy="36000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86A2875A-575A-457B-840E-259FBA1D8E86}"/>
              </a:ext>
            </a:extLst>
          </p:cNvPr>
          <p:cNvSpPr/>
          <p:nvPr/>
        </p:nvSpPr>
        <p:spPr>
          <a:xfrm rot="5400000">
            <a:off x="1126591" y="3658883"/>
            <a:ext cx="360000" cy="36000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D35136-3BFB-4C39-A657-9D01F09F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94" y="2569925"/>
            <a:ext cx="2178221" cy="14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2" y="172406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景色, 室外, 天空, 路面 的圖片&#10;&#10;自動產生的描述">
            <a:extLst>
              <a:ext uri="{FF2B5EF4-FFF2-40B4-BE49-F238E27FC236}">
                <a16:creationId xmlns:a16="http://schemas.microsoft.com/office/drawing/2014/main" id="{07EBEA26-D2FA-4240-BDC5-7A8D93E8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2B241EB-17A3-4741-A3C2-4780A1EEB198}"/>
              </a:ext>
            </a:extLst>
          </p:cNvPr>
          <p:cNvSpPr/>
          <p:nvPr/>
        </p:nvSpPr>
        <p:spPr>
          <a:xfrm>
            <a:off x="4909397" y="4084319"/>
            <a:ext cx="610870" cy="866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7297F3-C19E-48A5-A349-69CDCF72A12B}"/>
              </a:ext>
            </a:extLst>
          </p:cNvPr>
          <p:cNvSpPr/>
          <p:nvPr/>
        </p:nvSpPr>
        <p:spPr>
          <a:xfrm>
            <a:off x="1334823" y="3651091"/>
            <a:ext cx="1401603" cy="866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8E9BF9-95A3-4AEB-901A-BDE17743F13D}"/>
              </a:ext>
            </a:extLst>
          </p:cNvPr>
          <p:cNvSpPr/>
          <p:nvPr/>
        </p:nvSpPr>
        <p:spPr>
          <a:xfrm>
            <a:off x="6497984" y="2489199"/>
            <a:ext cx="410816" cy="443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07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室內 的圖片&#10;&#10;自動產生的描述">
            <a:extLst>
              <a:ext uri="{FF2B5EF4-FFF2-40B4-BE49-F238E27FC236}">
                <a16:creationId xmlns:a16="http://schemas.microsoft.com/office/drawing/2014/main" id="{37596649-9437-4530-9D3B-26EE935B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752" y="192725"/>
            <a:ext cx="754329" cy="86667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2B241EB-17A3-4741-A3C2-4780A1EEB198}"/>
              </a:ext>
            </a:extLst>
          </p:cNvPr>
          <p:cNvSpPr/>
          <p:nvPr/>
        </p:nvSpPr>
        <p:spPr>
          <a:xfrm>
            <a:off x="4909397" y="4084319"/>
            <a:ext cx="610870" cy="866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7297F3-C19E-48A5-A349-69CDCF72A12B}"/>
              </a:ext>
            </a:extLst>
          </p:cNvPr>
          <p:cNvSpPr/>
          <p:nvPr/>
        </p:nvSpPr>
        <p:spPr>
          <a:xfrm>
            <a:off x="1334823" y="3651091"/>
            <a:ext cx="1401603" cy="866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B10605F-363F-4075-81B8-1B3D2D29719A}"/>
              </a:ext>
            </a:extLst>
          </p:cNvPr>
          <p:cNvSpPr/>
          <p:nvPr/>
        </p:nvSpPr>
        <p:spPr>
          <a:xfrm>
            <a:off x="6497984" y="2489199"/>
            <a:ext cx="410816" cy="443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69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室內 的圖片&#10;&#10;自動產生的描述">
            <a:extLst>
              <a:ext uri="{FF2B5EF4-FFF2-40B4-BE49-F238E27FC236}">
                <a16:creationId xmlns:a16="http://schemas.microsoft.com/office/drawing/2014/main" id="{37596649-9437-4530-9D3B-26EE935B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752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841BA9D-83C7-4164-A46A-E9647737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52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87D5C9-A606-438D-A4A8-1E72D7B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5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52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外 的圖片&#10;&#10;自動產生的描述">
            <a:extLst>
              <a:ext uri="{FF2B5EF4-FFF2-40B4-BE49-F238E27FC236}">
                <a16:creationId xmlns:a16="http://schemas.microsoft.com/office/drawing/2014/main" id="{1E18C601-6AFB-492A-9D7C-140AD0FC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45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104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景色, 路面, 室外, 路 的圖片&#10;&#10;自動產生的描述">
            <a:extLst>
              <a:ext uri="{FF2B5EF4-FFF2-40B4-BE49-F238E27FC236}">
                <a16:creationId xmlns:a16="http://schemas.microsoft.com/office/drawing/2014/main" id="{B2AE2CE6-B235-4F5C-AAF2-66D6D7A9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11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4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景色, 樹, 路面, 路 的圖片&#10;&#10;自動產生的描述">
            <a:extLst>
              <a:ext uri="{FF2B5EF4-FFF2-40B4-BE49-F238E27FC236}">
                <a16:creationId xmlns:a16="http://schemas.microsoft.com/office/drawing/2014/main" id="{520D2D88-F8AD-4130-AA50-B962112B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E341C-BC4E-422D-A0DA-EDAF2AA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971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4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2" y="172406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景色, 室外, 天空, 路面 的圖片&#10;&#10;自動產生的描述">
            <a:extLst>
              <a:ext uri="{FF2B5EF4-FFF2-40B4-BE49-F238E27FC236}">
                <a16:creationId xmlns:a16="http://schemas.microsoft.com/office/drawing/2014/main" id="{07EBEA26-D2FA-4240-BDC5-7A8D93E8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10020E3-E466-446D-813D-C5CD46169BA2}"/>
              </a:ext>
            </a:extLst>
          </p:cNvPr>
          <p:cNvSpPr/>
          <p:nvPr/>
        </p:nvSpPr>
        <p:spPr>
          <a:xfrm rot="2024894">
            <a:off x="6217309" y="457409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9099A55-DC74-414D-8A6B-91D865413255}"/>
              </a:ext>
            </a:extLst>
          </p:cNvPr>
          <p:cNvSpPr/>
          <p:nvPr/>
        </p:nvSpPr>
        <p:spPr>
          <a:xfrm rot="8387905">
            <a:off x="6217308" y="457410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DA35F38-4063-479D-936B-1408134E6004}"/>
              </a:ext>
            </a:extLst>
          </p:cNvPr>
          <p:cNvSpPr/>
          <p:nvPr/>
        </p:nvSpPr>
        <p:spPr>
          <a:xfrm flipV="1">
            <a:off x="6523908" y="989389"/>
            <a:ext cx="465003" cy="1454150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206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2" y="172406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景色, 室外, 天空, 路面 的圖片&#10;&#10;自動產生的描述">
            <a:extLst>
              <a:ext uri="{FF2B5EF4-FFF2-40B4-BE49-F238E27FC236}">
                <a16:creationId xmlns:a16="http://schemas.microsoft.com/office/drawing/2014/main" id="{07EBEA26-D2FA-4240-BDC5-7A8D93E8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10020E3-E466-446D-813D-C5CD46169BA2}"/>
              </a:ext>
            </a:extLst>
          </p:cNvPr>
          <p:cNvSpPr/>
          <p:nvPr/>
        </p:nvSpPr>
        <p:spPr>
          <a:xfrm rot="2024894">
            <a:off x="6217309" y="457409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9099A55-DC74-414D-8A6B-91D865413255}"/>
              </a:ext>
            </a:extLst>
          </p:cNvPr>
          <p:cNvSpPr/>
          <p:nvPr/>
        </p:nvSpPr>
        <p:spPr>
          <a:xfrm rot="8387905">
            <a:off x="6217308" y="4574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3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2082354" y="3089174"/>
            <a:ext cx="4979291" cy="1159826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ctrTitle" idx="4294967295"/>
          </p:nvPr>
        </p:nvSpPr>
        <p:spPr>
          <a:xfrm>
            <a:off x="1532549" y="2874863"/>
            <a:ext cx="607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動態物體追蹤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8F25B3-821A-4C7C-91FD-F5CF5391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98" y="718653"/>
            <a:ext cx="3244402" cy="21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63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室內 的圖片&#10;&#10;自動產生的描述">
            <a:extLst>
              <a:ext uri="{FF2B5EF4-FFF2-40B4-BE49-F238E27FC236}">
                <a16:creationId xmlns:a16="http://schemas.microsoft.com/office/drawing/2014/main" id="{507B54CC-7F0B-495D-BAAA-CD80136F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072" y="182973"/>
            <a:ext cx="754329" cy="866673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6F7D64-434B-4D26-B3DF-84FD57CD6CCA}"/>
              </a:ext>
            </a:extLst>
          </p:cNvPr>
          <p:cNvSpPr/>
          <p:nvPr/>
        </p:nvSpPr>
        <p:spPr>
          <a:xfrm rot="2024894">
            <a:off x="6217309" y="457409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B26BEBF-33C6-4172-8445-E8C812F793E5}"/>
              </a:ext>
            </a:extLst>
          </p:cNvPr>
          <p:cNvSpPr/>
          <p:nvPr/>
        </p:nvSpPr>
        <p:spPr>
          <a:xfrm rot="8387905">
            <a:off x="6217308" y="4574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景色, 路面, 天空, 路 的圖片&#10;&#10;自動產生的描述">
            <a:extLst>
              <a:ext uri="{FF2B5EF4-FFF2-40B4-BE49-F238E27FC236}">
                <a16:creationId xmlns:a16="http://schemas.microsoft.com/office/drawing/2014/main" id="{0DC4796B-87AD-450D-9928-854E8888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783A8B9-3C03-44E6-88BA-71C0EB793048}"/>
              </a:ext>
            </a:extLst>
          </p:cNvPr>
          <p:cNvSpPr/>
          <p:nvPr/>
        </p:nvSpPr>
        <p:spPr>
          <a:xfrm rot="2024894">
            <a:off x="6217309" y="457409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503D318-6FFD-46C1-BA5D-1A885739EF27}"/>
              </a:ext>
            </a:extLst>
          </p:cNvPr>
          <p:cNvSpPr/>
          <p:nvPr/>
        </p:nvSpPr>
        <p:spPr>
          <a:xfrm rot="8387905">
            <a:off x="6217308" y="4574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872" y="168723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景色, 路面, 天空, 室外 的圖片&#10;&#10;自動產生的描述">
            <a:extLst>
              <a:ext uri="{FF2B5EF4-FFF2-40B4-BE49-F238E27FC236}">
                <a16:creationId xmlns:a16="http://schemas.microsoft.com/office/drawing/2014/main" id="{586AD1A4-FA41-4786-A066-1DA6A93A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059" y="177226"/>
            <a:ext cx="754329" cy="86667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8B017F6-BC6F-4E73-9E6E-CB0AF38C8E9C}"/>
              </a:ext>
            </a:extLst>
          </p:cNvPr>
          <p:cNvSpPr/>
          <p:nvPr/>
        </p:nvSpPr>
        <p:spPr>
          <a:xfrm rot="2024894">
            <a:off x="6217309" y="457409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A174C79-6566-433E-A1F6-90250D043CFD}"/>
              </a:ext>
            </a:extLst>
          </p:cNvPr>
          <p:cNvSpPr/>
          <p:nvPr/>
        </p:nvSpPr>
        <p:spPr>
          <a:xfrm rot="8387905">
            <a:off x="6217308" y="4574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4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5" y="192725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76C7C570-A5D3-4234-A7D6-02225DF8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6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14BA458-3BDF-4E3F-AB33-16B69F6A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299" y="172406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EA9F2B-B7E9-485C-8A47-94AF0EE5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25" y="179179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C8FD4FC-6C87-4BB5-AA6E-1518B284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25" y="179179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A35BB9-80D0-40AB-8B94-66304FC3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104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4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景色, 路, 路面, 室外 的圖片&#10;&#10;自動產生的描述">
            <a:extLst>
              <a:ext uri="{FF2B5EF4-FFF2-40B4-BE49-F238E27FC236}">
                <a16:creationId xmlns:a16="http://schemas.microsoft.com/office/drawing/2014/main" id="{E9892C9E-A0C0-4EAC-AFA4-17EECE55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085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路, 路面, 景色, 室外 的圖片&#10;&#10;自動產生的描述">
            <a:extLst>
              <a:ext uri="{FF2B5EF4-FFF2-40B4-BE49-F238E27FC236}">
                <a16:creationId xmlns:a16="http://schemas.microsoft.com/office/drawing/2014/main" id="{28705C92-1302-4A10-8EFD-69ADC140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085" y="192725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603136" y="1318829"/>
            <a:ext cx="272563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目錄</a:t>
            </a:r>
            <a:endParaRPr b="1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1603136" y="1901604"/>
            <a:ext cx="433594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發想緣起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專題目標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方法與步驟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改進空間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延伸應用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380571" y="5578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E7985C-342B-45E0-982C-D3AA3594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21" y="1630379"/>
            <a:ext cx="38100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5" y="192725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76C7C570-A5D3-4234-A7D6-02225DF8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3D2FAC23-11F7-4E3E-8ABD-358EAF8CAC0A}"/>
              </a:ext>
            </a:extLst>
          </p:cNvPr>
          <p:cNvSpPr/>
          <p:nvPr/>
        </p:nvSpPr>
        <p:spPr>
          <a:xfrm flipV="1">
            <a:off x="4886926" y="1216337"/>
            <a:ext cx="465003" cy="1454150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DDF7240-1AC6-44A4-AC69-6D8560052F6F}"/>
              </a:ext>
            </a:extLst>
          </p:cNvPr>
          <p:cNvSpPr/>
          <p:nvPr/>
        </p:nvSpPr>
        <p:spPr>
          <a:xfrm flipV="1">
            <a:off x="6042868" y="1216337"/>
            <a:ext cx="465003" cy="1454150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2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5" y="192725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76C7C570-A5D3-4234-A7D6-02225DF8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75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80BBA4E-3FBA-4D9D-8249-4277BE0E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90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71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DA10500-0AAA-4437-81E6-9AAC740A88CC}"/>
              </a:ext>
            </a:extLst>
          </p:cNvPr>
          <p:cNvSpPr/>
          <p:nvPr/>
        </p:nvSpPr>
        <p:spPr>
          <a:xfrm>
            <a:off x="5119601" y="1558220"/>
            <a:ext cx="248256" cy="2810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F9A2B17-0913-4BDC-BD3D-A45161E23CDB}"/>
              </a:ext>
            </a:extLst>
          </p:cNvPr>
          <p:cNvSpPr/>
          <p:nvPr/>
        </p:nvSpPr>
        <p:spPr>
          <a:xfrm>
            <a:off x="3270491" y="3339252"/>
            <a:ext cx="265189" cy="291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0153AC2-79BD-4A5A-97B7-CCDC87038316}"/>
              </a:ext>
            </a:extLst>
          </p:cNvPr>
          <p:cNvSpPr/>
          <p:nvPr/>
        </p:nvSpPr>
        <p:spPr>
          <a:xfrm>
            <a:off x="5301763" y="3390052"/>
            <a:ext cx="265189" cy="291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881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80BBA4E-3FBA-4D9D-8249-4277BE0E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90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871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530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EA3E20D-CF6E-40C3-A80A-2D94F701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89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60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79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E29E59A-6AC0-4CA0-AE9F-63F03EC2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89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60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399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250C26-821C-422B-BD75-BAB9EB0F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90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104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600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6DB6E5B8-BFD0-4990-B82D-E4775FB5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90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085" y="15457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0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DBDBDDCF-3997-4FC9-96FE-CC85497E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289789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952" y="157183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5114790">
            <a:off x="4580326" y="508935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5787106">
            <a:off x="5675158" y="508011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725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5" y="192725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76C7C570-A5D3-4234-A7D6-02225DF8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2759527">
            <a:off x="6168279" y="472824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8802078">
            <a:off x="6168278" y="469310"/>
            <a:ext cx="1078205" cy="1598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DDF7240-1AC6-44A4-AC69-6D8560052F6F}"/>
              </a:ext>
            </a:extLst>
          </p:cNvPr>
          <p:cNvSpPr/>
          <p:nvPr/>
        </p:nvSpPr>
        <p:spPr>
          <a:xfrm flipV="1">
            <a:off x="6474878" y="1059398"/>
            <a:ext cx="465003" cy="1454150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72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147;p19">
            <a:extLst>
              <a:ext uri="{FF2B5EF4-FFF2-40B4-BE49-F238E27FC236}">
                <a16:creationId xmlns:a16="http://schemas.microsoft.com/office/drawing/2014/main" id="{3D4FE543-45E8-4FA1-9A12-60D4E5A62599}"/>
              </a:ext>
            </a:extLst>
          </p:cNvPr>
          <p:cNvSpPr txBox="1">
            <a:spLocks/>
          </p:cNvSpPr>
          <p:nvPr/>
        </p:nvSpPr>
        <p:spPr>
          <a:xfrm>
            <a:off x="1216075" y="912652"/>
            <a:ext cx="2281727" cy="4456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一則新聞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Google Shape;238;p27">
            <a:extLst>
              <a:ext uri="{FF2B5EF4-FFF2-40B4-BE49-F238E27FC236}">
                <a16:creationId xmlns:a16="http://schemas.microsoft.com/office/drawing/2014/main" id="{AAAAEC3A-96C2-44A4-A70A-AB0C0F1BA72E}"/>
              </a:ext>
            </a:extLst>
          </p:cNvPr>
          <p:cNvSpPr txBox="1">
            <a:spLocks/>
          </p:cNvSpPr>
          <p:nvPr/>
        </p:nvSpPr>
        <p:spPr>
          <a:xfrm>
            <a:off x="1216025" y="241175"/>
            <a:ext cx="3267777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發想緣起</a:t>
            </a:r>
          </a:p>
        </p:txBody>
      </p:sp>
      <p:pic>
        <p:nvPicPr>
          <p:cNvPr id="2" name="video-1559373818">
            <a:hlinkClick r:id="" action="ppaction://media"/>
            <a:extLst>
              <a:ext uri="{FF2B5EF4-FFF2-40B4-BE49-F238E27FC236}">
                <a16:creationId xmlns:a16="http://schemas.microsoft.com/office/drawing/2014/main" id="{B9E9F584-CC55-4DA3-925E-BDF16A456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8368" y="1358283"/>
            <a:ext cx="6190868" cy="34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5" y="192725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路, 景色, 路面, 室外 的圖片&#10;&#10;自動產生的描述">
            <a:extLst>
              <a:ext uri="{FF2B5EF4-FFF2-40B4-BE49-F238E27FC236}">
                <a16:creationId xmlns:a16="http://schemas.microsoft.com/office/drawing/2014/main" id="{76C7C570-A5D3-4234-A7D6-02225DF8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2759527">
            <a:off x="6168279" y="472824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8802078">
            <a:off x="6168278" y="4693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763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F12AF4D-47C9-41A7-9AD0-9CDC3894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658" y="181936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2759527">
            <a:off x="6168279" y="472824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8802078">
            <a:off x="6168278" y="4693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775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景色, 路, 路面 的圖片&#10;&#10;自動產生的描述">
            <a:extLst>
              <a:ext uri="{FF2B5EF4-FFF2-40B4-BE49-F238E27FC236}">
                <a16:creationId xmlns:a16="http://schemas.microsoft.com/office/drawing/2014/main" id="{5A0F4DE3-B641-464C-A603-BA5B9796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657" y="179480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2759527">
            <a:off x="6168279" y="472824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8802078">
            <a:off x="6168278" y="4693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325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路, 景色, 路面, 綠色 的圖片&#10;&#10;自動產生的描述">
            <a:extLst>
              <a:ext uri="{FF2B5EF4-FFF2-40B4-BE49-F238E27FC236}">
                <a16:creationId xmlns:a16="http://schemas.microsoft.com/office/drawing/2014/main" id="{A811C91B-B122-424D-93F2-A0AB2394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14" y="1302325"/>
            <a:ext cx="6400000" cy="3600000"/>
          </a:xfrm>
          <a:prstGeom prst="rect">
            <a:avLst/>
          </a:prstGeom>
        </p:spPr>
      </p:pic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110" y="186254"/>
            <a:ext cx="754329" cy="8666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A4D7EBF-016C-46B9-9AC3-A56D23AFB158}"/>
              </a:ext>
            </a:extLst>
          </p:cNvPr>
          <p:cNvSpPr/>
          <p:nvPr/>
        </p:nvSpPr>
        <p:spPr>
          <a:xfrm rot="2759527">
            <a:off x="6168279" y="472824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B6764-61B7-4C05-9704-6D308FD0BE0E}"/>
              </a:ext>
            </a:extLst>
          </p:cNvPr>
          <p:cNvSpPr/>
          <p:nvPr/>
        </p:nvSpPr>
        <p:spPr>
          <a:xfrm rot="18802078">
            <a:off x="6168278" y="469310"/>
            <a:ext cx="1078205" cy="159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29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01D75C2-6857-4052-BFED-3F432837402C}"/>
              </a:ext>
            </a:extLst>
          </p:cNvPr>
          <p:cNvSpPr/>
          <p:nvPr/>
        </p:nvSpPr>
        <p:spPr>
          <a:xfrm>
            <a:off x="128692" y="87485"/>
            <a:ext cx="8900591" cy="4995775"/>
          </a:xfrm>
          <a:prstGeom prst="roundRect">
            <a:avLst>
              <a:gd name="adj" fmla="val 2160"/>
            </a:avLst>
          </a:prstGeom>
          <a:solidFill>
            <a:srgbClr val="1A1300">
              <a:alpha val="7725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4684658" y="172752"/>
            <a:ext cx="4205610" cy="442372"/>
          </a:xfrm>
          <a:prstGeom prst="rect">
            <a:avLst/>
          </a:prstGeom>
          <a:solidFill>
            <a:srgbClr val="584100"/>
          </a:solidFill>
          <a:ln w="28575">
            <a:solidFill>
              <a:schemeClr val="bg1"/>
            </a:solidFill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Programing Flow Chart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C19C1F-C71B-44E4-A033-E0C4B7A2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1" y="172752"/>
            <a:ext cx="4487045" cy="48528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F723921-A8D5-42C5-8D10-05D5372B2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97" y="759098"/>
            <a:ext cx="4163929" cy="42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5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4" y="241175"/>
            <a:ext cx="490029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跑程式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02" y="2145030"/>
            <a:ext cx="7348396" cy="10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2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改進空間</a:t>
            </a: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147;p19">
            <a:extLst>
              <a:ext uri="{FF2B5EF4-FFF2-40B4-BE49-F238E27FC236}">
                <a16:creationId xmlns:a16="http://schemas.microsoft.com/office/drawing/2014/main" id="{172CB432-1CA2-488B-AE82-39F37C5583A2}"/>
              </a:ext>
            </a:extLst>
          </p:cNvPr>
          <p:cNvSpPr txBox="1">
            <a:spLocks/>
          </p:cNvSpPr>
          <p:nvPr/>
        </p:nvSpPr>
        <p:spPr>
          <a:xfrm>
            <a:off x="1057404" y="1057174"/>
            <a:ext cx="7853331" cy="38451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。主要辨別資訊來自 影格差異</a:t>
            </a:r>
            <a:endParaRPr lang="en-US" altLang="zh-TW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差異太小 會被模糊處理去除掉 → 找不到物體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若背景有改變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(e.g.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相機晃動、光影變化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→會抓到一堆雜訊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。只與相近影格比較</a:t>
            </a:r>
            <a:endParaRPr lang="en-US" altLang="zh-TW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若物體移動後 在畫面中又不動 → 無法記憶曾為動態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。透過 </a:t>
            </a:r>
            <a:r>
              <a:rPr lang="en-US" altLang="zh-TW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Closing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 將差異運算的結果 擴大為整塊物體</a:t>
            </a:r>
            <a:endParaRPr lang="en-US" altLang="zh-TW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物體相對畫面 太大 或 太小 會讓運算結果不夠明確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。僅針對影格差異抓物體，沒有區別特定形狀</a:t>
            </a:r>
            <a:endParaRPr lang="en-US" altLang="zh-TW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無法區別移動中的物體 是否目標物體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猴子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7148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延伸應用</a:t>
            </a: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Google Shape;147;p19">
            <a:extLst>
              <a:ext uri="{FF2B5EF4-FFF2-40B4-BE49-F238E27FC236}">
                <a16:creationId xmlns:a16="http://schemas.microsoft.com/office/drawing/2014/main" id="{172CB432-1CA2-488B-AE82-39F37C5583A2}"/>
              </a:ext>
            </a:extLst>
          </p:cNvPr>
          <p:cNvSpPr txBox="1">
            <a:spLocks/>
          </p:cNvSpPr>
          <p:nvPr/>
        </p:nvSpPr>
        <p:spPr>
          <a:xfrm>
            <a:off x="1104056" y="998078"/>
            <a:ext cx="7813260" cy="3489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當猴子於宿舍出沒，提高外出時警覺心。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大樓住戶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小時虛擬守衛，偵測到即可發出警訊。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寵物自動智慧遠端監控。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研究動物棲息習性或動物行動特性。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停車場或路邊停車空位提示。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>
              <a:lnSpc>
                <a:spcPct val="150000"/>
              </a:lnSpc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監視器待機錄影，決定存取資料或流失不重要資料。</a:t>
            </a:r>
          </a:p>
        </p:txBody>
      </p:sp>
    </p:spTree>
    <p:extLst>
      <p:ext uri="{BB962C8B-B14F-4D97-AF65-F5344CB8AC3E}">
        <p14:creationId xmlns:p14="http://schemas.microsoft.com/office/powerpoint/2010/main" val="3118553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/>
          <p:nvPr/>
        </p:nvSpPr>
        <p:spPr>
          <a:xfrm>
            <a:off x="4235751" y="11776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ctrTitle" idx="4294967295"/>
          </p:nvPr>
        </p:nvSpPr>
        <p:spPr>
          <a:xfrm>
            <a:off x="1049175" y="1265775"/>
            <a:ext cx="3590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43" name="Google Shape;343;p36"/>
          <p:cNvSpPr/>
          <p:nvPr/>
        </p:nvSpPr>
        <p:spPr>
          <a:xfrm>
            <a:off x="5107580" y="2019766"/>
            <a:ext cx="1195248" cy="110395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02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147;p19">
            <a:extLst>
              <a:ext uri="{FF2B5EF4-FFF2-40B4-BE49-F238E27FC236}">
                <a16:creationId xmlns:a16="http://schemas.microsoft.com/office/drawing/2014/main" id="{3D4FE543-45E8-4FA1-9A12-60D4E5A62599}"/>
              </a:ext>
            </a:extLst>
          </p:cNvPr>
          <p:cNvSpPr txBox="1">
            <a:spLocks/>
          </p:cNvSpPr>
          <p:nvPr/>
        </p:nvSpPr>
        <p:spPr>
          <a:xfrm>
            <a:off x="1597950" y="1184049"/>
            <a:ext cx="6711900" cy="27754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學校內猴子猖獗，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學生時常遭遇到被猴子搶食的窘境，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造成學生們受到驚嚇。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本次專題目標：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監視器畫面 為主，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 靜態背景中的 動態猴群，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於畫面中給予警訊，提高大家的警覺心。</a:t>
            </a:r>
          </a:p>
        </p:txBody>
      </p:sp>
      <p:sp>
        <p:nvSpPr>
          <p:cNvPr id="6" name="Google Shape;238;p27">
            <a:extLst>
              <a:ext uri="{FF2B5EF4-FFF2-40B4-BE49-F238E27FC236}">
                <a16:creationId xmlns:a16="http://schemas.microsoft.com/office/drawing/2014/main" id="{AAAAEC3A-96C2-44A4-A70A-AB0C0F1BA72E}"/>
              </a:ext>
            </a:extLst>
          </p:cNvPr>
          <p:cNvSpPr txBox="1">
            <a:spLocks/>
          </p:cNvSpPr>
          <p:nvPr/>
        </p:nvSpPr>
        <p:spPr>
          <a:xfrm>
            <a:off x="1216025" y="241175"/>
            <a:ext cx="3267777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專題目標</a:t>
            </a:r>
          </a:p>
        </p:txBody>
      </p:sp>
    </p:spTree>
    <p:extLst>
      <p:ext uri="{BB962C8B-B14F-4D97-AF65-F5344CB8AC3E}">
        <p14:creationId xmlns:p14="http://schemas.microsoft.com/office/powerpoint/2010/main" val="315039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" name="Google Shape;147;p19">
            <a:extLst>
              <a:ext uri="{FF2B5EF4-FFF2-40B4-BE49-F238E27FC236}">
                <a16:creationId xmlns:a16="http://schemas.microsoft.com/office/drawing/2014/main" id="{3D4FE543-45E8-4FA1-9A12-60D4E5A62599}"/>
              </a:ext>
            </a:extLst>
          </p:cNvPr>
          <p:cNvSpPr txBox="1">
            <a:spLocks/>
          </p:cNvSpPr>
          <p:nvPr/>
        </p:nvSpPr>
        <p:spPr>
          <a:xfrm>
            <a:off x="1435390" y="1324814"/>
            <a:ext cx="6711900" cy="24938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編寫、執行環境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14300">
              <a:buSzPts val="1800"/>
            </a:pP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marL="11430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Ubuntu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16.04.6 LTS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3.5.2)</a:t>
            </a:r>
          </a:p>
          <a:p>
            <a:pPr marL="114300">
              <a:buSzPts val="1800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>
              <a:buSzPts val="1800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另外安裝的套件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14300" lvl="0">
              <a:buSzPts val="1800"/>
            </a:pP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marL="114300" lvl="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(opencv-python-4.0.0.21)</a:t>
            </a:r>
          </a:p>
          <a:p>
            <a:pPr marL="114300" lvl="0">
              <a:buSzPts val="18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Numpy (1.16.2)</a:t>
            </a:r>
          </a:p>
        </p:txBody>
      </p:sp>
      <p:sp>
        <p:nvSpPr>
          <p:cNvPr id="6" name="Google Shape;238;p27">
            <a:extLst>
              <a:ext uri="{FF2B5EF4-FFF2-40B4-BE49-F238E27FC236}">
                <a16:creationId xmlns:a16="http://schemas.microsoft.com/office/drawing/2014/main" id="{AAAAEC3A-96C2-44A4-A70A-AB0C0F1BA72E}"/>
              </a:ext>
            </a:extLst>
          </p:cNvPr>
          <p:cNvSpPr txBox="1">
            <a:spLocks/>
          </p:cNvSpPr>
          <p:nvPr/>
        </p:nvSpPr>
        <p:spPr>
          <a:xfrm>
            <a:off x="1216025" y="241175"/>
            <a:ext cx="3267777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撰寫環境</a:t>
            </a:r>
          </a:p>
        </p:txBody>
      </p:sp>
    </p:spTree>
    <p:extLst>
      <p:ext uri="{BB962C8B-B14F-4D97-AF65-F5344CB8AC3E}">
        <p14:creationId xmlns:p14="http://schemas.microsoft.com/office/powerpoint/2010/main" val="247426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箭號: ＞形 42">
            <a:extLst>
              <a:ext uri="{FF2B5EF4-FFF2-40B4-BE49-F238E27FC236}">
                <a16:creationId xmlns:a16="http://schemas.microsoft.com/office/drawing/2014/main" id="{2D5CC698-A168-45F6-8026-771EB0AA4DC3}"/>
              </a:ext>
            </a:extLst>
          </p:cNvPr>
          <p:cNvSpPr/>
          <p:nvPr/>
        </p:nvSpPr>
        <p:spPr>
          <a:xfrm>
            <a:off x="681858" y="1724684"/>
            <a:ext cx="1366043" cy="1440000"/>
          </a:xfrm>
          <a:prstGeom prst="chevron">
            <a:avLst>
              <a:gd name="adj" fmla="val 30498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箭號: ＞形 43">
            <a:extLst>
              <a:ext uri="{FF2B5EF4-FFF2-40B4-BE49-F238E27FC236}">
                <a16:creationId xmlns:a16="http://schemas.microsoft.com/office/drawing/2014/main" id="{14B3D733-0B2B-4291-8931-08ABA47B8453}"/>
              </a:ext>
            </a:extLst>
          </p:cNvPr>
          <p:cNvSpPr/>
          <p:nvPr/>
        </p:nvSpPr>
        <p:spPr>
          <a:xfrm>
            <a:off x="272992" y="1724681"/>
            <a:ext cx="1366043" cy="1440000"/>
          </a:xfrm>
          <a:prstGeom prst="chevron">
            <a:avLst>
              <a:gd name="adj" fmla="val 30498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7D8D82-987F-47BE-9181-3E8D1CDC6B71}"/>
              </a:ext>
            </a:extLst>
          </p:cNvPr>
          <p:cNvSpPr txBox="1"/>
          <p:nvPr/>
        </p:nvSpPr>
        <p:spPr>
          <a:xfrm>
            <a:off x="525006" y="2030585"/>
            <a:ext cx="153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讀入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/>
              <a:t>影格影像</a:t>
            </a: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49CB6EEE-A03B-4116-A793-5C3F2DAC2F4F}"/>
              </a:ext>
            </a:extLst>
          </p:cNvPr>
          <p:cNvSpPr/>
          <p:nvPr/>
        </p:nvSpPr>
        <p:spPr>
          <a:xfrm>
            <a:off x="1751893" y="1724684"/>
            <a:ext cx="1366043" cy="1440000"/>
          </a:xfrm>
          <a:prstGeom prst="chevron">
            <a:avLst>
              <a:gd name="adj" fmla="val 304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EF2A934-CC62-40C6-85E4-6F2BFB6810F2}"/>
              </a:ext>
            </a:extLst>
          </p:cNvPr>
          <p:cNvSpPr txBox="1"/>
          <p:nvPr/>
        </p:nvSpPr>
        <p:spPr>
          <a:xfrm>
            <a:off x="2103638" y="2030584"/>
            <a:ext cx="1091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轉</a:t>
            </a:r>
            <a:endParaRPr lang="en-US" altLang="zh-TW" sz="2400" b="1" dirty="0"/>
          </a:p>
          <a:p>
            <a:r>
              <a:rPr lang="zh-TW" altLang="en-US" sz="2400" b="1" dirty="0"/>
              <a:t>灰階</a:t>
            </a:r>
          </a:p>
        </p:txBody>
      </p:sp>
      <p:sp>
        <p:nvSpPr>
          <p:cNvPr id="41" name="箭號: ＞形 40">
            <a:extLst>
              <a:ext uri="{FF2B5EF4-FFF2-40B4-BE49-F238E27FC236}">
                <a16:creationId xmlns:a16="http://schemas.microsoft.com/office/drawing/2014/main" id="{F710ED5E-B895-40BA-888F-7341A5B8CBE4}"/>
              </a:ext>
            </a:extLst>
          </p:cNvPr>
          <p:cNvSpPr/>
          <p:nvPr/>
        </p:nvSpPr>
        <p:spPr>
          <a:xfrm>
            <a:off x="2804406" y="1724684"/>
            <a:ext cx="981444" cy="1440000"/>
          </a:xfrm>
          <a:prstGeom prst="chevron">
            <a:avLst>
              <a:gd name="adj" fmla="val 4287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0BEBD98-A2E3-4F02-8472-9C7EE5735EDC}"/>
              </a:ext>
            </a:extLst>
          </p:cNvPr>
          <p:cNvSpPr txBox="1"/>
          <p:nvPr/>
        </p:nvSpPr>
        <p:spPr>
          <a:xfrm>
            <a:off x="3112212" y="1646604"/>
            <a:ext cx="476136" cy="16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高</a:t>
            </a:r>
            <a:endParaRPr lang="en-US" altLang="zh-TW" sz="2400" b="1" dirty="0"/>
          </a:p>
          <a:p>
            <a:r>
              <a:rPr lang="zh-TW" altLang="en-US" sz="2400" b="1" dirty="0"/>
              <a:t>斯</a:t>
            </a:r>
            <a:endParaRPr lang="en-US" altLang="zh-TW" sz="2400" b="1" dirty="0"/>
          </a:p>
          <a:p>
            <a:r>
              <a:rPr lang="zh-TW" altLang="en-US" sz="2400" b="1" dirty="0"/>
              <a:t>模</a:t>
            </a:r>
            <a:endParaRPr lang="en-US" altLang="zh-TW" sz="2400" b="1" dirty="0"/>
          </a:p>
          <a:p>
            <a:r>
              <a:rPr lang="zh-TW" altLang="en-US" sz="2400" b="1" dirty="0"/>
              <a:t>糊</a:t>
            </a:r>
          </a:p>
        </p:txBody>
      </p:sp>
      <p:sp>
        <p:nvSpPr>
          <p:cNvPr id="45" name="箭號: ＞形 44">
            <a:extLst>
              <a:ext uri="{FF2B5EF4-FFF2-40B4-BE49-F238E27FC236}">
                <a16:creationId xmlns:a16="http://schemas.microsoft.com/office/drawing/2014/main" id="{63B5B8A8-7063-4291-9437-5375DED8B297}"/>
              </a:ext>
            </a:extLst>
          </p:cNvPr>
          <p:cNvSpPr/>
          <p:nvPr/>
        </p:nvSpPr>
        <p:spPr>
          <a:xfrm>
            <a:off x="3490613" y="1724680"/>
            <a:ext cx="2207916" cy="1440000"/>
          </a:xfrm>
          <a:prstGeom prst="chevron">
            <a:avLst>
              <a:gd name="adj" fmla="val 304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9415D59-4BFC-4AF4-8715-86DE65EF9C54}"/>
              </a:ext>
            </a:extLst>
          </p:cNvPr>
          <p:cNvSpPr txBox="1"/>
          <p:nvPr/>
        </p:nvSpPr>
        <p:spPr>
          <a:xfrm>
            <a:off x="3897624" y="1695413"/>
            <a:ext cx="1826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比較</a:t>
            </a:r>
            <a:endParaRPr lang="en-US" altLang="zh-TW" sz="2400" b="1" dirty="0"/>
          </a:p>
          <a:p>
            <a:r>
              <a:rPr lang="zh-TW" altLang="en-US" sz="2400" b="1" dirty="0"/>
              <a:t>前一影格</a:t>
            </a:r>
            <a:endParaRPr lang="en-US" altLang="zh-TW" sz="2400" b="1" dirty="0"/>
          </a:p>
          <a:p>
            <a:r>
              <a:rPr lang="zh-TW" altLang="en-US" sz="2400" b="1" dirty="0"/>
              <a:t>取出</a:t>
            </a:r>
            <a:endParaRPr lang="en-US" altLang="zh-TW" sz="2400" b="1" dirty="0"/>
          </a:p>
          <a:p>
            <a:r>
              <a:rPr lang="zh-TW" altLang="en-US" sz="2400" b="1" dirty="0"/>
              <a:t>差異區域</a:t>
            </a:r>
            <a:endParaRPr lang="en-US" altLang="zh-TW" sz="2400" b="1" dirty="0"/>
          </a:p>
        </p:txBody>
      </p:sp>
      <p:sp>
        <p:nvSpPr>
          <p:cNvPr id="49" name="箭號: ＞形 48">
            <a:extLst>
              <a:ext uri="{FF2B5EF4-FFF2-40B4-BE49-F238E27FC236}">
                <a16:creationId xmlns:a16="http://schemas.microsoft.com/office/drawing/2014/main" id="{48098394-B4EB-45A5-BB8F-9B05BE0C9B79}"/>
              </a:ext>
            </a:extLst>
          </p:cNvPr>
          <p:cNvSpPr/>
          <p:nvPr/>
        </p:nvSpPr>
        <p:spPr>
          <a:xfrm>
            <a:off x="5392118" y="1724676"/>
            <a:ext cx="981444" cy="1440000"/>
          </a:xfrm>
          <a:prstGeom prst="chevron">
            <a:avLst>
              <a:gd name="adj" fmla="val 4287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B837335-FCAE-42F0-8C9F-40130E362BC2}"/>
              </a:ext>
            </a:extLst>
          </p:cNvPr>
          <p:cNvSpPr txBox="1"/>
          <p:nvPr/>
        </p:nvSpPr>
        <p:spPr>
          <a:xfrm>
            <a:off x="5699924" y="1646596"/>
            <a:ext cx="476136" cy="16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高</a:t>
            </a:r>
            <a:endParaRPr lang="en-US" altLang="zh-TW" sz="2400" b="1" dirty="0"/>
          </a:p>
          <a:p>
            <a:r>
              <a:rPr lang="zh-TW" altLang="en-US" sz="2400" b="1" dirty="0"/>
              <a:t>斯</a:t>
            </a:r>
            <a:endParaRPr lang="en-US" altLang="zh-TW" sz="2400" b="1" dirty="0"/>
          </a:p>
          <a:p>
            <a:r>
              <a:rPr lang="zh-TW" altLang="en-US" sz="2400" b="1" dirty="0"/>
              <a:t>模</a:t>
            </a:r>
            <a:endParaRPr lang="en-US" altLang="zh-TW" sz="2400" b="1" dirty="0"/>
          </a:p>
          <a:p>
            <a:r>
              <a:rPr lang="zh-TW" altLang="en-US" sz="2400" b="1" dirty="0"/>
              <a:t>糊</a:t>
            </a:r>
          </a:p>
        </p:txBody>
      </p:sp>
      <p:sp>
        <p:nvSpPr>
          <p:cNvPr id="51" name="箭號: ＞形 50">
            <a:extLst>
              <a:ext uri="{FF2B5EF4-FFF2-40B4-BE49-F238E27FC236}">
                <a16:creationId xmlns:a16="http://schemas.microsoft.com/office/drawing/2014/main" id="{ED377C10-15A1-4E32-90D7-D9C5212492E3}"/>
              </a:ext>
            </a:extLst>
          </p:cNvPr>
          <p:cNvSpPr/>
          <p:nvPr/>
        </p:nvSpPr>
        <p:spPr>
          <a:xfrm>
            <a:off x="2073959" y="3462345"/>
            <a:ext cx="1366043" cy="1440000"/>
          </a:xfrm>
          <a:prstGeom prst="chevron">
            <a:avLst>
              <a:gd name="adj" fmla="val 3049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34B8DE0-D377-4EBC-9A7E-360A1F7EAA8A}"/>
              </a:ext>
            </a:extLst>
          </p:cNvPr>
          <p:cNvSpPr txBox="1"/>
          <p:nvPr/>
        </p:nvSpPr>
        <p:spPr>
          <a:xfrm>
            <a:off x="2405053" y="3413198"/>
            <a:ext cx="930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膨脹</a:t>
            </a:r>
            <a:endParaRPr lang="en-US" altLang="zh-TW" sz="2400" b="1" dirty="0"/>
          </a:p>
          <a:p>
            <a:r>
              <a:rPr lang="zh-TW" altLang="en-US" sz="2400" b="1" dirty="0"/>
              <a:t>運算</a:t>
            </a:r>
            <a:endParaRPr lang="en-US" altLang="zh-TW" sz="2400" b="1" dirty="0"/>
          </a:p>
          <a:p>
            <a:r>
              <a:rPr lang="zh-TW" altLang="en-US" sz="2400" b="1" dirty="0"/>
              <a:t>填滿</a:t>
            </a:r>
            <a:endParaRPr lang="en-US" altLang="zh-TW" sz="2400" b="1" dirty="0"/>
          </a:p>
          <a:p>
            <a:r>
              <a:rPr lang="zh-TW" altLang="en-US" sz="2400" b="1" dirty="0"/>
              <a:t>縫隙</a:t>
            </a:r>
          </a:p>
        </p:txBody>
      </p:sp>
      <p:sp>
        <p:nvSpPr>
          <p:cNvPr id="53" name="箭號: ＞形 52">
            <a:extLst>
              <a:ext uri="{FF2B5EF4-FFF2-40B4-BE49-F238E27FC236}">
                <a16:creationId xmlns:a16="http://schemas.microsoft.com/office/drawing/2014/main" id="{0BCADFE1-BD73-4EBF-8172-4CDCFAFDBB95}"/>
              </a:ext>
            </a:extLst>
          </p:cNvPr>
          <p:cNvSpPr/>
          <p:nvPr/>
        </p:nvSpPr>
        <p:spPr>
          <a:xfrm>
            <a:off x="3167765" y="3462343"/>
            <a:ext cx="1366043" cy="1440000"/>
          </a:xfrm>
          <a:prstGeom prst="chevron">
            <a:avLst>
              <a:gd name="adj" fmla="val 3049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E5EBA3B-C260-401C-B171-A8A5CE141B70}"/>
              </a:ext>
            </a:extLst>
          </p:cNvPr>
          <p:cNvSpPr txBox="1"/>
          <p:nvPr/>
        </p:nvSpPr>
        <p:spPr>
          <a:xfrm>
            <a:off x="3498859" y="3413196"/>
            <a:ext cx="930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侵蝕運算</a:t>
            </a:r>
            <a:endParaRPr lang="en-US" altLang="zh-TW" sz="2400" b="1" dirty="0"/>
          </a:p>
          <a:p>
            <a:r>
              <a:rPr lang="zh-TW" altLang="en-US" sz="2400" b="1" dirty="0"/>
              <a:t>縮回</a:t>
            </a:r>
            <a:endParaRPr lang="en-US" altLang="zh-TW" sz="2400" b="1" dirty="0"/>
          </a:p>
          <a:p>
            <a:r>
              <a:rPr lang="zh-TW" altLang="en-US" sz="2400" b="1" dirty="0"/>
              <a:t>邊界</a:t>
            </a:r>
          </a:p>
        </p:txBody>
      </p:sp>
      <p:sp>
        <p:nvSpPr>
          <p:cNvPr id="55" name="箭號: ＞形 54">
            <a:extLst>
              <a:ext uri="{FF2B5EF4-FFF2-40B4-BE49-F238E27FC236}">
                <a16:creationId xmlns:a16="http://schemas.microsoft.com/office/drawing/2014/main" id="{DBE47CC3-06A7-4119-ACCE-25710C07B674}"/>
              </a:ext>
            </a:extLst>
          </p:cNvPr>
          <p:cNvSpPr/>
          <p:nvPr/>
        </p:nvSpPr>
        <p:spPr>
          <a:xfrm>
            <a:off x="4250047" y="3462341"/>
            <a:ext cx="1618320" cy="1440000"/>
          </a:xfrm>
          <a:prstGeom prst="chevron">
            <a:avLst>
              <a:gd name="adj" fmla="val 3049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9200887-4C48-4AB1-9A1E-94C03E8918C2}"/>
              </a:ext>
            </a:extLst>
          </p:cNvPr>
          <p:cNvSpPr txBox="1"/>
          <p:nvPr/>
        </p:nvSpPr>
        <p:spPr>
          <a:xfrm>
            <a:off x="4588052" y="3397511"/>
            <a:ext cx="1366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找到</a:t>
            </a:r>
            <a:endParaRPr lang="en-US" altLang="zh-TW" sz="2400" b="1" dirty="0"/>
          </a:p>
          <a:p>
            <a:r>
              <a:rPr lang="zh-TW" altLang="en-US" sz="2400" b="1" dirty="0"/>
              <a:t>每一塊</a:t>
            </a:r>
            <a:endParaRPr lang="en-US" altLang="zh-TW" sz="2400" b="1" dirty="0"/>
          </a:p>
          <a:p>
            <a:r>
              <a:rPr lang="zh-TW" altLang="en-US" sz="2400" b="1" dirty="0"/>
              <a:t>差異</a:t>
            </a:r>
            <a:endParaRPr lang="en-US" altLang="zh-TW" sz="2400" b="1" dirty="0"/>
          </a:p>
          <a:p>
            <a:r>
              <a:rPr lang="zh-TW" altLang="en-US" sz="2400" b="1" dirty="0"/>
              <a:t>區域</a:t>
            </a:r>
          </a:p>
        </p:txBody>
      </p:sp>
      <p:sp>
        <p:nvSpPr>
          <p:cNvPr id="60" name="箭號: ＞形 59">
            <a:extLst>
              <a:ext uri="{FF2B5EF4-FFF2-40B4-BE49-F238E27FC236}">
                <a16:creationId xmlns:a16="http://schemas.microsoft.com/office/drawing/2014/main" id="{3F85B0A0-1C9C-4585-952D-243A77A6B8B6}"/>
              </a:ext>
            </a:extLst>
          </p:cNvPr>
          <p:cNvSpPr/>
          <p:nvPr/>
        </p:nvSpPr>
        <p:spPr>
          <a:xfrm>
            <a:off x="5576400" y="3462333"/>
            <a:ext cx="1767129" cy="1440000"/>
          </a:xfrm>
          <a:prstGeom prst="chevron">
            <a:avLst>
              <a:gd name="adj" fmla="val 3049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A6659BB-E1B6-44EE-ABF3-A1A9D110E5DC}"/>
              </a:ext>
            </a:extLst>
          </p:cNvPr>
          <p:cNvSpPr txBox="1"/>
          <p:nvPr/>
        </p:nvSpPr>
        <p:spPr>
          <a:xfrm>
            <a:off x="5914406" y="3397503"/>
            <a:ext cx="1366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最小</a:t>
            </a:r>
            <a:endParaRPr lang="en-US" altLang="zh-TW" sz="2400" b="1" dirty="0"/>
          </a:p>
          <a:p>
            <a:r>
              <a:rPr lang="zh-TW" altLang="en-US" sz="2400" b="1" dirty="0"/>
              <a:t>方框</a:t>
            </a:r>
            <a:endParaRPr lang="en-US" altLang="zh-TW" sz="2400" b="1" dirty="0"/>
          </a:p>
          <a:p>
            <a:r>
              <a:rPr lang="zh-TW" altLang="en-US" sz="2400" b="1" dirty="0"/>
              <a:t>圍住</a:t>
            </a:r>
            <a:endParaRPr lang="en-US" altLang="zh-TW" sz="2400" b="1" dirty="0"/>
          </a:p>
          <a:p>
            <a:r>
              <a:rPr lang="zh-TW" altLang="en-US" sz="2400" b="1" dirty="0"/>
              <a:t>各區域</a:t>
            </a:r>
          </a:p>
        </p:txBody>
      </p:sp>
      <p:sp>
        <p:nvSpPr>
          <p:cNvPr id="64" name="箭號: ＞形 63">
            <a:extLst>
              <a:ext uri="{FF2B5EF4-FFF2-40B4-BE49-F238E27FC236}">
                <a16:creationId xmlns:a16="http://schemas.microsoft.com/office/drawing/2014/main" id="{37978D4F-9F0E-47B5-A6A2-230E1B093579}"/>
              </a:ext>
            </a:extLst>
          </p:cNvPr>
          <p:cNvSpPr/>
          <p:nvPr/>
        </p:nvSpPr>
        <p:spPr>
          <a:xfrm>
            <a:off x="7043230" y="3462325"/>
            <a:ext cx="1767129" cy="1440000"/>
          </a:xfrm>
          <a:prstGeom prst="chevron">
            <a:avLst>
              <a:gd name="adj" fmla="val 30498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2BEA0C1-6061-4C56-BB2D-04E0B74F914D}"/>
              </a:ext>
            </a:extLst>
          </p:cNvPr>
          <p:cNvSpPr txBox="1"/>
          <p:nvPr/>
        </p:nvSpPr>
        <p:spPr>
          <a:xfrm>
            <a:off x="7280449" y="3397495"/>
            <a:ext cx="1508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儲存</a:t>
            </a:r>
            <a:endParaRPr lang="en-US" altLang="zh-TW" sz="2400" b="1" dirty="0"/>
          </a:p>
          <a:p>
            <a:r>
              <a:rPr lang="zh-TW" altLang="en-US" sz="2400" b="1" dirty="0"/>
              <a:t>本格影像</a:t>
            </a:r>
            <a:endParaRPr lang="en-US" altLang="zh-TW" sz="2400" b="1" dirty="0"/>
          </a:p>
          <a:p>
            <a:r>
              <a:rPr lang="zh-TW" altLang="en-US" sz="2400" b="1" dirty="0"/>
              <a:t>給下一格</a:t>
            </a:r>
            <a:endParaRPr lang="en-US" altLang="zh-TW" sz="2400" b="1" dirty="0"/>
          </a:p>
          <a:p>
            <a:r>
              <a:rPr lang="zh-TW" altLang="en-US" sz="2400" b="1" dirty="0"/>
              <a:t>比較</a:t>
            </a:r>
          </a:p>
        </p:txBody>
      </p:sp>
      <p:sp>
        <p:nvSpPr>
          <p:cNvPr id="20" name="箭號: 迴轉箭號 19">
            <a:extLst>
              <a:ext uri="{FF2B5EF4-FFF2-40B4-BE49-F238E27FC236}">
                <a16:creationId xmlns:a16="http://schemas.microsoft.com/office/drawing/2014/main" id="{3FD43DFF-ADCE-4FCA-BEFC-48BDE9F87554}"/>
              </a:ext>
            </a:extLst>
          </p:cNvPr>
          <p:cNvSpPr/>
          <p:nvPr/>
        </p:nvSpPr>
        <p:spPr>
          <a:xfrm flipH="1">
            <a:off x="1000124" y="1229334"/>
            <a:ext cx="6977805" cy="2036004"/>
          </a:xfrm>
          <a:prstGeom prst="uturnArrow">
            <a:avLst>
              <a:gd name="adj1" fmla="val 7608"/>
              <a:gd name="adj2" fmla="val 9526"/>
              <a:gd name="adj3" fmla="val 9056"/>
              <a:gd name="adj4" fmla="val 43750"/>
              <a:gd name="adj5" fmla="val 20358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Google Shape;238;p27">
            <a:extLst>
              <a:ext uri="{FF2B5EF4-FFF2-40B4-BE49-F238E27FC236}">
                <a16:creationId xmlns:a16="http://schemas.microsoft.com/office/drawing/2014/main" id="{DAA36D4C-BAA7-4AC4-8CD3-FFBA57507F55}"/>
              </a:ext>
            </a:extLst>
          </p:cNvPr>
          <p:cNvSpPr txBox="1">
            <a:spLocks/>
          </p:cNvSpPr>
          <p:nvPr/>
        </p:nvSpPr>
        <p:spPr>
          <a:xfrm>
            <a:off x="1216025" y="241175"/>
            <a:ext cx="3267777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方法與步驟</a:t>
            </a:r>
          </a:p>
        </p:txBody>
      </p:sp>
    </p:spTree>
    <p:extLst>
      <p:ext uri="{BB962C8B-B14F-4D97-AF65-F5344CB8AC3E}">
        <p14:creationId xmlns:p14="http://schemas.microsoft.com/office/powerpoint/2010/main" val="141588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2" y="172406"/>
            <a:ext cx="754329" cy="8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3070225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步驟圖演示</a:t>
            </a:r>
            <a:endParaRPr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BEAF8-5CDB-4545-B39F-2B7991F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4" y="192725"/>
            <a:ext cx="510324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E160F-AD07-4219-9FED-FC5E8998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2" y="172406"/>
            <a:ext cx="754329" cy="866673"/>
          </a:xfrm>
          <a:prstGeom prst="rect">
            <a:avLst/>
          </a:prstGeom>
        </p:spPr>
      </p:pic>
      <p:pic>
        <p:nvPicPr>
          <p:cNvPr id="3" name="圖片 2" descr="一張含有 景色, 室外, 天空, 路面 的圖片&#10;&#10;自動產生的描述">
            <a:extLst>
              <a:ext uri="{FF2B5EF4-FFF2-40B4-BE49-F238E27FC236}">
                <a16:creationId xmlns:a16="http://schemas.microsoft.com/office/drawing/2014/main" id="{07EBEA26-D2FA-4240-BDC5-7A8D93E8A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38818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27920"/>
      </p:ext>
    </p:extLst>
  </p:cSld>
  <p:clrMapOvr>
    <a:masterClrMapping/>
  </p:clrMapOvr>
</p:sld>
</file>

<file path=ppt/theme/theme1.xml><?xml version="1.0" encoding="utf-8"?>
<a:theme xmlns:a="http://schemas.openxmlformats.org/drawingml/2006/main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F810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425</Words>
  <Application>Microsoft Office PowerPoint</Application>
  <PresentationFormat>如螢幕大小 (16:9)</PresentationFormat>
  <Paragraphs>171</Paragraphs>
  <Slides>48</Slides>
  <Notes>48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5" baseType="lpstr">
      <vt:lpstr>微軟正黑體</vt:lpstr>
      <vt:lpstr>Wingdings</vt:lpstr>
      <vt:lpstr>Work Sans Light</vt:lpstr>
      <vt:lpstr>Raleway ExtraBold</vt:lpstr>
      <vt:lpstr>Calibri</vt:lpstr>
      <vt:lpstr>Arial</vt:lpstr>
      <vt:lpstr>Pisanio template</vt:lpstr>
      <vt:lpstr>專題主題：中山抓猴趣 - 動態物體追蹤   指導教授：Prof.柯正雯   專題組別：第 11 組   專題組員：陳少洋 (B063040061) 　　　　　林俊儒 (B063040058)</vt:lpstr>
      <vt:lpstr>動態物體追蹤</vt:lpstr>
      <vt:lpstr>目錄</vt:lpstr>
      <vt:lpstr>PowerPoint 簡報</vt:lpstr>
      <vt:lpstr>PowerPoint 簡報</vt:lpstr>
      <vt:lpstr>PowerPoint 簡報</vt:lpstr>
      <vt:lpstr>PowerPoint 簡報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步驟圖演示</vt:lpstr>
      <vt:lpstr> Programing Flow Chart </vt:lpstr>
      <vt:lpstr>成果展示(跑程式)</vt:lpstr>
      <vt:lpstr>改進空間</vt:lpstr>
      <vt:lpstr>延伸應用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動態物體追蹤</dc:title>
  <cp:lastModifiedBy>俊儒 林</cp:lastModifiedBy>
  <cp:revision>45</cp:revision>
  <dcterms:modified xsi:type="dcterms:W3CDTF">2019-06-03T09:17:33Z</dcterms:modified>
</cp:coreProperties>
</file>